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963" r:id="rId4"/>
    <p:sldId id="926" r:id="rId5"/>
    <p:sldId id="864" r:id="rId6"/>
    <p:sldId id="982" r:id="rId7"/>
    <p:sldId id="983" r:id="rId8"/>
    <p:sldId id="976" r:id="rId9"/>
    <p:sldId id="984" r:id="rId10"/>
    <p:sldId id="977" r:id="rId11"/>
    <p:sldId id="985" r:id="rId12"/>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64" d="100"/>
          <a:sy n="64"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1/16/2021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1/16/2021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1/16/2021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1/16/2021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1/16/2021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1/16/2021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938992"/>
          </a:xfrm>
          <a:prstGeom prst="rect">
            <a:avLst/>
          </a:prstGeom>
          <a:noFill/>
        </p:spPr>
        <p:txBody>
          <a:bodyPr wrap="square" rtlCol="0">
            <a:spAutoFit/>
          </a:bodyPr>
          <a:lstStyle/>
          <a:p>
            <a:pPr algn="ctr"/>
            <a:r>
              <a:rPr lang="en-US" sz="4000" b="1" dirty="0">
                <a:latin typeface="Candara" panose="020E0502030303020204" pitchFamily="34" charset="0"/>
              </a:rPr>
              <a:t>The Intriguing Ending of Mark’s Gospel (Part 2)</a:t>
            </a:r>
          </a:p>
          <a:p>
            <a:pPr algn="ctr"/>
            <a:r>
              <a:rPr lang="en-US" sz="4000" b="1" dirty="0">
                <a:latin typeface="Candara" panose="020E0502030303020204" pitchFamily="34" charset="0"/>
              </a:rPr>
              <a:t>Mark 16:9-20</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January 17, 2021</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Galatians 2:20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3170099"/>
          </a:xfrm>
          <a:prstGeom prst="rect">
            <a:avLst/>
          </a:prstGeom>
          <a:noFill/>
        </p:spPr>
        <p:txBody>
          <a:bodyPr wrap="square" rtlCol="0">
            <a:spAutoFit/>
          </a:bodyPr>
          <a:lstStyle/>
          <a:p>
            <a:pPr algn="just"/>
            <a:r>
              <a:rPr lang="en-US" sz="4000" i="1" dirty="0"/>
              <a:t>“I have been crucified with Christ; and it is no longer I who live, but Christ lives in me; and the life which I now live in the flesh I live by faith in the Son of God, who loved me and gave Himself up for me.” </a:t>
            </a:r>
            <a:endParaRPr lang="en-US" sz="4000" dirty="0"/>
          </a:p>
        </p:txBody>
      </p:sp>
    </p:spTree>
    <p:extLst>
      <p:ext uri="{BB962C8B-B14F-4D97-AF65-F5344CB8AC3E}">
        <p14:creationId xmlns:p14="http://schemas.microsoft.com/office/powerpoint/2010/main" val="29795914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938992"/>
          </a:xfrm>
          <a:prstGeom prst="rect">
            <a:avLst/>
          </a:prstGeom>
          <a:noFill/>
        </p:spPr>
        <p:txBody>
          <a:bodyPr wrap="square" rtlCol="0">
            <a:spAutoFit/>
          </a:bodyPr>
          <a:lstStyle/>
          <a:p>
            <a:pPr algn="ctr"/>
            <a:r>
              <a:rPr lang="en-US" sz="4000" b="1" dirty="0">
                <a:latin typeface="Candara" panose="020E0502030303020204" pitchFamily="34" charset="0"/>
              </a:rPr>
              <a:t>The Intriguing Ending of Mark’s Gospel (Part 2)</a:t>
            </a:r>
          </a:p>
          <a:p>
            <a:pPr algn="ctr"/>
            <a:r>
              <a:rPr lang="en-US" sz="4000" b="1" dirty="0">
                <a:latin typeface="Candara" panose="020E0502030303020204" pitchFamily="34" charset="0"/>
              </a:rPr>
              <a:t>Mark 16:9-20</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January 17, 2021</a:t>
            </a:r>
          </a:p>
        </p:txBody>
      </p:sp>
    </p:spTree>
    <p:extLst>
      <p:ext uri="{BB962C8B-B14F-4D97-AF65-F5344CB8AC3E}">
        <p14:creationId xmlns:p14="http://schemas.microsoft.com/office/powerpoint/2010/main" val="504484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16:9-14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600164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9 [Now after He had risen early on the first day of the week, He first appeared to Mary Magdalene, from whom He had cast out seven demons. 10 She went and reported to those who had been with Him, while they were mourning and weeping. 11 When they heard that He was alive and had been seen by her, they refused to believe it. 12 After that, He appeared in a different form to two of them while they were walking along on their way to the country. 13 They went away and reported it to the others, but they did not believe them either. 14 Afterward He appeared to the eleven themselves as they were reclining at the table; and He reproached them for their unbelief and hardness of heart, because they had not believed those who had seen Him after He had risen.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16:15-20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15 And He said to them, "Go into all the world and preach the gospel to all creation. 16 "He who has believed and has been baptized shall be saved; but he who has disbelieved shall be condemned. 17 "These signs will accompany those who have believed: in My name they will cast out demons, they will speak with new tongues; 18 they will pick up serpents, and if they drink any deadly poison, it will not hurt them; they will lay hands on the sick, and they will recover." 19 So then, when the Lord Jesus had spoken to them, He was received up into heaven and sat down at the right hand of God. 20 And they went out and preached everywhere, while the Lord worked with them, and confirmed the word by the signs that followed</a:t>
            </a:r>
            <a:r>
              <a:rPr lang="en-US" sz="3200" b="1" i="1" dirty="0">
                <a:effectLst/>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Outline of Mark 16:15-18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938992"/>
          </a:xfrm>
          <a:prstGeom prst="rect">
            <a:avLst/>
          </a:prstGeom>
          <a:noFill/>
        </p:spPr>
        <p:txBody>
          <a:bodyPr wrap="square" rtlCol="0">
            <a:spAutoFit/>
          </a:bodyPr>
          <a:lstStyle/>
          <a:p>
            <a:pPr marL="400050" lvl="0" indent="-400050">
              <a:buFont typeface="+mj-lt"/>
              <a:buAutoNum type="romanUcPeriod"/>
            </a:pPr>
            <a:r>
              <a:rPr lang="en-US" sz="4000" dirty="0"/>
              <a:t>The </a:t>
            </a:r>
            <a:r>
              <a:rPr lang="en-US" sz="4000" b="1" u="sng" dirty="0"/>
              <a:t>duty</a:t>
            </a:r>
            <a:r>
              <a:rPr lang="en-US" sz="4000" dirty="0"/>
              <a:t> of the disciples (15)</a:t>
            </a:r>
          </a:p>
          <a:p>
            <a:pPr marL="400050" lvl="0" indent="-400050">
              <a:buFont typeface="+mj-lt"/>
              <a:buAutoNum type="romanUcPeriod"/>
            </a:pPr>
            <a:r>
              <a:rPr lang="en-US" sz="4000" dirty="0"/>
              <a:t>The </a:t>
            </a:r>
            <a:r>
              <a:rPr lang="en-US" sz="4000" b="1" u="sng" dirty="0"/>
              <a:t>destiny</a:t>
            </a:r>
            <a:r>
              <a:rPr lang="en-US" sz="4000" dirty="0"/>
              <a:t> of sinners (16)</a:t>
            </a:r>
          </a:p>
          <a:p>
            <a:pPr marL="400050" lvl="0" indent="-400050">
              <a:buFont typeface="+mj-lt"/>
              <a:buAutoNum type="romanUcPeriod"/>
            </a:pPr>
            <a:r>
              <a:rPr lang="en-US" sz="4000" dirty="0"/>
              <a:t>The </a:t>
            </a:r>
            <a:r>
              <a:rPr lang="en-US" sz="4000" b="1" u="sng" dirty="0"/>
              <a:t>distinguishing</a:t>
            </a:r>
            <a:r>
              <a:rPr lang="en-US" sz="4000" dirty="0"/>
              <a:t> of the His servants (17-18)</a:t>
            </a:r>
          </a:p>
        </p:txBody>
      </p:sp>
    </p:spTree>
    <p:extLst>
      <p:ext uri="{BB962C8B-B14F-4D97-AF65-F5344CB8AC3E}">
        <p14:creationId xmlns:p14="http://schemas.microsoft.com/office/powerpoint/2010/main" val="24104443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250"/>
                            </p:stCondLst>
                            <p:childTnLst>
                              <p:par>
                                <p:cTn id="9" presetID="10" presetClass="entr" presetSubtype="0" fill="hold" nodeType="afterEffect">
                                  <p:stCondLst>
                                    <p:cond delay="2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6250"/>
                            </p:stCondLst>
                            <p:childTnLst>
                              <p:par>
                                <p:cTn id="13" presetID="10" presetClass="entr" presetSubtype="0" fill="hold" nodeType="afterEffect">
                                  <p:stCondLst>
                                    <p:cond delay="22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duty of the disciples </a:t>
            </a:r>
            <a:r>
              <a:rPr lang="en-US" sz="3800" b="1" cap="none" baseline="30000" dirty="0">
                <a:solidFill>
                  <a:srgbClr val="00B0F0"/>
                </a:solidFill>
                <a:latin typeface="+mn-lt"/>
              </a:rPr>
              <a:t>(16:15)</a:t>
            </a: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And He said to them, "Go into all the world and preach the gospel to all creation.”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E5A8F09-DEF4-402F-8DAD-4BC0A884F931}"/>
              </a:ext>
            </a:extLst>
          </p:cNvPr>
          <p:cNvSpPr txBox="1"/>
          <p:nvPr/>
        </p:nvSpPr>
        <p:spPr>
          <a:xfrm>
            <a:off x="285692" y="1391622"/>
            <a:ext cx="11590636" cy="1200329"/>
          </a:xfrm>
          <a:prstGeom prst="rect">
            <a:avLst/>
          </a:prstGeom>
          <a:noFill/>
        </p:spPr>
        <p:txBody>
          <a:bodyPr wrap="square" rtlCol="0">
            <a:spAutoFit/>
          </a:bodyPr>
          <a:lstStyle/>
          <a:p>
            <a:pPr algn="just"/>
            <a:r>
              <a:rPr lang="en-US" sz="2400" dirty="0"/>
              <a:t>Drawn from Matthew 28:19 </a:t>
            </a:r>
            <a:r>
              <a:rPr lang="en-US" sz="2400" i="1" dirty="0"/>
              <a:t>- “Go therefore and make disciples of all the nations, baptizing them in the name of the Father and the Son and the Holy Spirit…”</a:t>
            </a:r>
            <a:r>
              <a:rPr lang="en-US" sz="2400" dirty="0"/>
              <a:t> </a:t>
            </a:r>
          </a:p>
        </p:txBody>
      </p:sp>
      <p:sp>
        <p:nvSpPr>
          <p:cNvPr id="5" name="TextBox 4">
            <a:extLst>
              <a:ext uri="{FF2B5EF4-FFF2-40B4-BE49-F238E27FC236}">
                <a16:creationId xmlns:a16="http://schemas.microsoft.com/office/drawing/2014/main" id="{2DE52F12-CD2B-4D01-8269-8C6C88F2A19A}"/>
              </a:ext>
            </a:extLst>
          </p:cNvPr>
          <p:cNvSpPr txBox="1"/>
          <p:nvPr/>
        </p:nvSpPr>
        <p:spPr>
          <a:xfrm>
            <a:off x="300682" y="2782369"/>
            <a:ext cx="11590636" cy="461665"/>
          </a:xfrm>
          <a:prstGeom prst="rect">
            <a:avLst/>
          </a:prstGeom>
          <a:noFill/>
        </p:spPr>
        <p:txBody>
          <a:bodyPr wrap="square" rtlCol="0">
            <a:spAutoFit/>
          </a:bodyPr>
          <a:lstStyle/>
          <a:p>
            <a:pPr marL="457200" indent="-457200" algn="just">
              <a:buAutoNum type="alphaUcPeriod"/>
            </a:pPr>
            <a:r>
              <a:rPr lang="en-US" sz="2400" dirty="0"/>
              <a:t>The disciples’ message  -  </a:t>
            </a:r>
            <a:r>
              <a:rPr lang="en-US" sz="2400" i="1" dirty="0"/>
              <a:t>“preach the gospel” </a:t>
            </a:r>
          </a:p>
        </p:txBody>
      </p:sp>
    </p:spTree>
    <p:extLst>
      <p:ext uri="{BB962C8B-B14F-4D97-AF65-F5344CB8AC3E}">
        <p14:creationId xmlns:p14="http://schemas.microsoft.com/office/powerpoint/2010/main" val="34831800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Gospel (Good News)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938992"/>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3 For I delivered to you as of first importance what I also received, that Christ died for our sins according to the Scriptures, 4 and that He was buried, and that He was raised on the third day according to the Scriptures… (1 Corinthians 15:3-4)</a:t>
            </a:r>
          </a:p>
          <a:p>
            <a:pPr marL="0" marR="0" algn="just">
              <a:spcBef>
                <a:spcPts val="0"/>
              </a:spcBef>
              <a:spcAft>
                <a:spcPts val="0"/>
              </a:spcAft>
            </a:pPr>
            <a:endParaRPr lang="en-US" sz="2400" i="1" dirty="0">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Elements of the Gospel:</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1F9F94A-A7DF-4784-A1C5-E095308A1B00}"/>
              </a:ext>
            </a:extLst>
          </p:cNvPr>
          <p:cNvSpPr txBox="1"/>
          <p:nvPr/>
        </p:nvSpPr>
        <p:spPr>
          <a:xfrm>
            <a:off x="273202" y="2946109"/>
            <a:ext cx="11590636" cy="1384995"/>
          </a:xfrm>
          <a:prstGeom prst="rect">
            <a:avLst/>
          </a:prstGeom>
          <a:noFill/>
        </p:spPr>
        <p:txBody>
          <a:bodyPr wrap="square" rtlCol="0">
            <a:spAutoFit/>
          </a:bodyPr>
          <a:lstStyle/>
          <a:p>
            <a:pPr marL="514350" marR="0" indent="-514350" algn="just">
              <a:spcBef>
                <a:spcPts val="0"/>
              </a:spcBef>
              <a:spcAft>
                <a:spcPts val="0"/>
              </a:spcAft>
              <a:buAutoNum type="arabicPeriod"/>
            </a:pPr>
            <a:r>
              <a:rPr lang="en-US" sz="2800" dirty="0">
                <a:effectLst/>
                <a:latin typeface="Calibri" panose="020F0502020204030204" pitchFamily="34" charset="0"/>
                <a:ea typeface="Calibri" panose="020F0502020204030204" pitchFamily="34" charset="0"/>
                <a:cs typeface="Calibri" panose="020F0502020204030204" pitchFamily="34" charset="0"/>
              </a:rPr>
              <a:t>The substitutionary death of Christ (2 Corinthians 5:21; 1 Peter 3:18)</a:t>
            </a:r>
          </a:p>
          <a:p>
            <a:pPr marL="514350" marR="0" indent="-514350" algn="just">
              <a:spcBef>
                <a:spcPts val="0"/>
              </a:spcBef>
              <a:spcAft>
                <a:spcPts val="0"/>
              </a:spcAft>
              <a:buAutoNum type="arabicPeriod"/>
            </a:pPr>
            <a:r>
              <a:rPr lang="en-US" sz="2800" dirty="0">
                <a:latin typeface="Calibri" panose="020F0502020204030204" pitchFamily="34" charset="0"/>
                <a:ea typeface="Calibri" panose="020F0502020204030204" pitchFamily="34" charset="0"/>
                <a:cs typeface="Calibri" panose="020F0502020204030204" pitchFamily="34" charset="0"/>
              </a:rPr>
              <a:t>The physical/literal death of Christ (Ephesians 4:8-10; 1 Peter 3:18-20)</a:t>
            </a:r>
          </a:p>
          <a:p>
            <a:pPr marL="514350" marR="0" indent="-514350" algn="just">
              <a:spcBef>
                <a:spcPts val="0"/>
              </a:spcBef>
              <a:spcAft>
                <a:spcPts val="0"/>
              </a:spcAft>
              <a:buAutoNum type="arabicPeriod"/>
            </a:pPr>
            <a:r>
              <a:rPr lang="en-US" sz="2800" dirty="0">
                <a:effectLst/>
                <a:latin typeface="Calibri" panose="020F0502020204030204" pitchFamily="34" charset="0"/>
                <a:ea typeface="Calibri" panose="020F0502020204030204" pitchFamily="34" charset="0"/>
                <a:cs typeface="Calibri" panose="020F0502020204030204" pitchFamily="34" charset="0"/>
              </a:rPr>
              <a:t>The bodily/literal resurrection of Christ from the dead (Acts 2:23-24)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06318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duty of the disciples </a:t>
            </a:r>
            <a:r>
              <a:rPr lang="en-US" sz="3800" b="1" cap="none" baseline="30000" dirty="0">
                <a:solidFill>
                  <a:srgbClr val="00B0F0"/>
                </a:solidFill>
                <a:latin typeface="+mn-lt"/>
              </a:rPr>
              <a:t>(16:15)</a:t>
            </a: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And He said to them, "Go into all the world and preach the gospel to all creation.”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DE52F12-CD2B-4D01-8269-8C6C88F2A19A}"/>
              </a:ext>
            </a:extLst>
          </p:cNvPr>
          <p:cNvSpPr txBox="1"/>
          <p:nvPr/>
        </p:nvSpPr>
        <p:spPr>
          <a:xfrm>
            <a:off x="300682" y="1688089"/>
            <a:ext cx="11590636" cy="1200329"/>
          </a:xfrm>
          <a:prstGeom prst="rect">
            <a:avLst/>
          </a:prstGeom>
          <a:noFill/>
        </p:spPr>
        <p:txBody>
          <a:bodyPr wrap="square" rtlCol="0">
            <a:spAutoFit/>
          </a:bodyPr>
          <a:lstStyle/>
          <a:p>
            <a:pPr marL="457200" indent="-457200" algn="just">
              <a:buAutoNum type="alphaUcPeriod"/>
            </a:pPr>
            <a:r>
              <a:rPr lang="en-US" sz="2400" dirty="0"/>
              <a:t>The disciples’ message – </a:t>
            </a:r>
            <a:r>
              <a:rPr lang="en-US" sz="2400" i="1" dirty="0"/>
              <a:t>“preach the gospel”</a:t>
            </a:r>
            <a:r>
              <a:rPr lang="en-US" sz="2400" dirty="0"/>
              <a:t>  </a:t>
            </a:r>
          </a:p>
          <a:p>
            <a:pPr marL="457200" indent="-457200" algn="just">
              <a:buAutoNum type="alphaUcPeriod"/>
            </a:pPr>
            <a:r>
              <a:rPr lang="en-US" sz="2400" dirty="0"/>
              <a:t>The disciples’ mission field – “into all the world” – “to all creation”</a:t>
            </a:r>
          </a:p>
          <a:p>
            <a:pPr marL="457200" indent="-457200" algn="just">
              <a:buAutoNum type="alphaUcPeriod"/>
            </a:pPr>
            <a:r>
              <a:rPr lang="en-US" sz="2400" dirty="0"/>
              <a:t>The disciples’ method – “go”</a:t>
            </a:r>
          </a:p>
        </p:txBody>
      </p:sp>
      <p:sp>
        <p:nvSpPr>
          <p:cNvPr id="6" name="TextBox 5">
            <a:extLst>
              <a:ext uri="{FF2B5EF4-FFF2-40B4-BE49-F238E27FC236}">
                <a16:creationId xmlns:a16="http://schemas.microsoft.com/office/drawing/2014/main" id="{54576DF3-8249-4C1D-8EBE-98ABB434B307}"/>
              </a:ext>
            </a:extLst>
          </p:cNvPr>
          <p:cNvSpPr txBox="1"/>
          <p:nvPr/>
        </p:nvSpPr>
        <p:spPr>
          <a:xfrm>
            <a:off x="303182" y="3399463"/>
            <a:ext cx="11590636" cy="1200329"/>
          </a:xfrm>
          <a:prstGeom prst="rect">
            <a:avLst/>
          </a:prstGeom>
          <a:noFill/>
        </p:spPr>
        <p:txBody>
          <a:bodyPr wrap="square" rtlCol="0">
            <a:spAutoFit/>
          </a:bodyPr>
          <a:lstStyle/>
          <a:p>
            <a:pPr algn="just"/>
            <a:r>
              <a:rPr lang="en-US" sz="2400" dirty="0"/>
              <a:t>The duty:</a:t>
            </a:r>
          </a:p>
          <a:p>
            <a:pPr marL="457200" indent="-457200" algn="just">
              <a:buAutoNum type="arabicPeriod"/>
            </a:pPr>
            <a:r>
              <a:rPr lang="en-US" sz="2400" dirty="0"/>
              <a:t>It is to be a message of our lips (Acts 1:8; Romans 10:17; 1 Corinthians 1:21)</a:t>
            </a:r>
          </a:p>
          <a:p>
            <a:pPr marL="457200" indent="-457200" algn="just">
              <a:buAutoNum type="arabicPeriod"/>
            </a:pPr>
            <a:r>
              <a:rPr lang="en-US" sz="2400" dirty="0"/>
              <a:t>It is to be a message of our lives (1 Thessalonians 1:5; 2:8; Philippians 1:27)</a:t>
            </a:r>
          </a:p>
        </p:txBody>
      </p:sp>
    </p:spTree>
    <p:extLst>
      <p:ext uri="{BB962C8B-B14F-4D97-AF65-F5344CB8AC3E}">
        <p14:creationId xmlns:p14="http://schemas.microsoft.com/office/powerpoint/2010/main" val="278511285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75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750"/>
                                        <p:tgtEl>
                                          <p:spTgt spid="5">
                                            <p:txEl>
                                              <p:pRg st="2" end="2"/>
                                            </p:txEl>
                                          </p:spTgt>
                                        </p:tgtEl>
                                      </p:cBhvr>
                                    </p:animEffect>
                                  </p:childTnLst>
                                </p:cTn>
                              </p:par>
                            </p:childTnLst>
                          </p:cTn>
                        </p:par>
                        <p:par>
                          <p:cTn id="13" fill="hold">
                            <p:stCondLst>
                              <p:cond delay="1750"/>
                            </p:stCondLst>
                            <p:childTnLst>
                              <p:par>
                                <p:cTn id="14" presetID="10" presetClass="entr" presetSubtype="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75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75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destiny of sinners </a:t>
            </a:r>
            <a:r>
              <a:rPr lang="en-US" sz="3800" b="1" cap="none" baseline="30000" dirty="0">
                <a:solidFill>
                  <a:srgbClr val="00B0F0"/>
                </a:solidFill>
                <a:latin typeface="+mn-lt"/>
              </a:rPr>
              <a:t>(16:16)</a:t>
            </a: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He who has believed and has been baptized shall be saved; but he who has disbelieved shall be condemned.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5C6F892-004F-466D-8BAF-A75A3683774F}"/>
              </a:ext>
            </a:extLst>
          </p:cNvPr>
          <p:cNvSpPr txBox="1"/>
          <p:nvPr/>
        </p:nvSpPr>
        <p:spPr>
          <a:xfrm>
            <a:off x="285692" y="1811346"/>
            <a:ext cx="11590636" cy="1938992"/>
          </a:xfrm>
          <a:prstGeom prst="rect">
            <a:avLst/>
          </a:prstGeom>
          <a:noFill/>
        </p:spPr>
        <p:txBody>
          <a:bodyPr wrap="square" rtlCol="0">
            <a:spAutoFit/>
          </a:bodyPr>
          <a:lstStyle/>
          <a:p>
            <a:pPr algn="just"/>
            <a:r>
              <a:rPr lang="en-US" sz="2400" dirty="0"/>
              <a:t>Drawn from John 3:18 </a:t>
            </a:r>
            <a:r>
              <a:rPr lang="en-US" sz="2400" i="1" dirty="0"/>
              <a:t>- “He who believes in Him is not judged; he who does not believe has been judged already, because he has not believed in the name of the only begotten Son of God.”</a:t>
            </a:r>
            <a:r>
              <a:rPr lang="en-US" sz="2400" dirty="0"/>
              <a:t>  And Acts 2:38 - </a:t>
            </a:r>
            <a:r>
              <a:rPr lang="en-US" sz="2400" i="1" dirty="0"/>
              <a:t>“Repent, and each of you be baptized in the name of Jesus Christ for the forgiveness of your sins; and you will receive the gift of the Holy Spirit.” </a:t>
            </a:r>
          </a:p>
        </p:txBody>
      </p:sp>
      <p:sp>
        <p:nvSpPr>
          <p:cNvPr id="5" name="TextBox 4">
            <a:extLst>
              <a:ext uri="{FF2B5EF4-FFF2-40B4-BE49-F238E27FC236}">
                <a16:creationId xmlns:a16="http://schemas.microsoft.com/office/drawing/2014/main" id="{45533A16-073E-4E47-A37D-E74D0019002E}"/>
              </a:ext>
            </a:extLst>
          </p:cNvPr>
          <p:cNvSpPr txBox="1"/>
          <p:nvPr/>
        </p:nvSpPr>
        <p:spPr>
          <a:xfrm>
            <a:off x="303182" y="4152306"/>
            <a:ext cx="11590636" cy="1200329"/>
          </a:xfrm>
          <a:prstGeom prst="rect">
            <a:avLst/>
          </a:prstGeom>
          <a:noFill/>
        </p:spPr>
        <p:txBody>
          <a:bodyPr wrap="square" rtlCol="0">
            <a:spAutoFit/>
          </a:bodyPr>
          <a:lstStyle/>
          <a:p>
            <a:pPr marL="457200" indent="-457200" algn="just">
              <a:buAutoNum type="arabicPeriod"/>
            </a:pPr>
            <a:r>
              <a:rPr lang="en-US" sz="2400" dirty="0"/>
              <a:t>The call to respond – </a:t>
            </a:r>
            <a:r>
              <a:rPr lang="en-US" sz="2400" i="1" dirty="0"/>
              <a:t>“believe”</a:t>
            </a:r>
          </a:p>
          <a:p>
            <a:pPr marL="457200" indent="-457200" algn="just">
              <a:buAutoNum type="arabicPeriod"/>
            </a:pPr>
            <a:r>
              <a:rPr lang="en-US" sz="2400" dirty="0"/>
              <a:t>The call to react – </a:t>
            </a:r>
            <a:r>
              <a:rPr lang="en-US" sz="2400" i="1" dirty="0"/>
              <a:t>“be baptized”</a:t>
            </a:r>
            <a:endParaRPr lang="en-US" sz="2400" dirty="0"/>
          </a:p>
          <a:p>
            <a:pPr marL="457200" indent="-457200" algn="just">
              <a:buAutoNum type="arabicPeriod"/>
            </a:pPr>
            <a:r>
              <a:rPr lang="en-US" sz="2400" dirty="0"/>
              <a:t>The call to receive -  “</a:t>
            </a:r>
            <a:r>
              <a:rPr lang="en-US" sz="2400" i="1" dirty="0">
                <a:ea typeface="Calibri" panose="020F0502020204030204" pitchFamily="34" charset="0"/>
                <a:cs typeface="Calibri" panose="020F0502020204030204" pitchFamily="34" charset="0"/>
              </a:rPr>
              <a:t>but he who has disbelieved shall be condemned.”</a:t>
            </a:r>
            <a:endParaRPr lang="en-US" sz="2400" dirty="0"/>
          </a:p>
        </p:txBody>
      </p:sp>
    </p:spTree>
    <p:extLst>
      <p:ext uri="{BB962C8B-B14F-4D97-AF65-F5344CB8AC3E}">
        <p14:creationId xmlns:p14="http://schemas.microsoft.com/office/powerpoint/2010/main" val="202004946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75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700" b="1" cap="none" dirty="0">
                <a:solidFill>
                  <a:srgbClr val="00B0F0"/>
                </a:solidFill>
                <a:latin typeface="+mn-lt"/>
              </a:rPr>
              <a:t>The distinguishing of the Lord’s servants </a:t>
            </a:r>
            <a:r>
              <a:rPr lang="en-US" sz="3700" b="1" cap="none" baseline="30000" dirty="0">
                <a:solidFill>
                  <a:srgbClr val="00B0F0"/>
                </a:solidFill>
                <a:latin typeface="+mn-lt"/>
              </a:rPr>
              <a:t>(16:17-18)</a:t>
            </a: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1569660"/>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17 "These signs will accompany those who have believed: in My name they will cast out demons, they will speak with new tongues; 18 they will pick up serpents, and if they drink any deadly poison, it will not hurt them; they will lay hands on the sick, and they will recover."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5C6F892-004F-466D-8BAF-A75A3683774F}"/>
              </a:ext>
            </a:extLst>
          </p:cNvPr>
          <p:cNvSpPr txBox="1"/>
          <p:nvPr/>
        </p:nvSpPr>
        <p:spPr>
          <a:xfrm>
            <a:off x="285692" y="2605820"/>
            <a:ext cx="11590636" cy="3847207"/>
          </a:xfrm>
          <a:prstGeom prst="rect">
            <a:avLst/>
          </a:prstGeom>
          <a:noFill/>
        </p:spPr>
        <p:txBody>
          <a:bodyPr wrap="square" rtlCol="0">
            <a:spAutoFit/>
          </a:bodyPr>
          <a:lstStyle/>
          <a:p>
            <a:pPr marL="285750" lvl="0" indent="-285750">
              <a:buFont typeface="Wingdings" panose="05000000000000000000" pitchFamily="2" charset="2"/>
              <a:buChar char="§"/>
            </a:pPr>
            <a:r>
              <a:rPr lang="en-US" sz="2800" dirty="0"/>
              <a:t>Cast Out Demons – Acts 8:7; 6:18; 19:11-16</a:t>
            </a:r>
          </a:p>
          <a:p>
            <a:pPr marL="285750" lvl="0" indent="-285750">
              <a:buFont typeface="Wingdings" panose="05000000000000000000" pitchFamily="2" charset="2"/>
              <a:buChar char="§"/>
            </a:pPr>
            <a:r>
              <a:rPr lang="en-US" sz="2800" dirty="0"/>
              <a:t>Speak With New Tongues – Acts 2:4-11; 10:46; 19:6</a:t>
            </a:r>
          </a:p>
          <a:p>
            <a:pPr marL="285750" lvl="0" indent="-285750">
              <a:buFont typeface="Wingdings" panose="05000000000000000000" pitchFamily="2" charset="2"/>
              <a:buChar char="§"/>
            </a:pPr>
            <a:r>
              <a:rPr lang="en-US" sz="2800" dirty="0"/>
              <a:t>Pick Up Serpents – Acts 28:5</a:t>
            </a:r>
          </a:p>
          <a:p>
            <a:pPr marL="285750" lvl="0" indent="-285750">
              <a:buFont typeface="Wingdings" panose="05000000000000000000" pitchFamily="2" charset="2"/>
              <a:buChar char="§"/>
            </a:pPr>
            <a:r>
              <a:rPr lang="en-US" sz="2800" dirty="0"/>
              <a:t>Lay Hands On the sick for healing – Acts 3:7; 19:11; 28:8-9</a:t>
            </a:r>
          </a:p>
          <a:p>
            <a:pPr lvl="0"/>
            <a:endParaRPr lang="en-US" sz="2800" dirty="0"/>
          </a:p>
          <a:p>
            <a:pPr marL="285750" lvl="0" indent="-285750" algn="just">
              <a:buFont typeface="Wingdings" panose="05000000000000000000" pitchFamily="2" charset="2"/>
              <a:buChar char="§"/>
            </a:pPr>
            <a:r>
              <a:rPr lang="en-US" sz="2800" dirty="0"/>
              <a:t>??? Drinking deadly poison and not be hurt??? </a:t>
            </a:r>
            <a:r>
              <a:rPr lang="en-US" sz="2400" i="1" dirty="0"/>
              <a:t>(Possibly a reference to Joseph </a:t>
            </a:r>
            <a:r>
              <a:rPr lang="en-US" sz="2400" i="1" dirty="0" err="1"/>
              <a:t>Barsabas</a:t>
            </a:r>
            <a:r>
              <a:rPr lang="en-US" sz="2400" i="1" dirty="0"/>
              <a:t> (Acts 1:23-26) according to the Church Father Eusebius – about 300 AD – but no Scriptural </a:t>
            </a:r>
            <a:r>
              <a:rPr lang="en-US" sz="2400" i="1" dirty="0" err="1"/>
              <a:t>cooberation</a:t>
            </a:r>
            <a:r>
              <a:rPr lang="en-US" sz="2400" i="1" dirty="0"/>
              <a:t>) </a:t>
            </a:r>
          </a:p>
          <a:p>
            <a:pPr marL="285750" lvl="0" indent="-285750">
              <a:buFont typeface="Wingdings" panose="05000000000000000000" pitchFamily="2" charset="2"/>
              <a:buChar char="§"/>
            </a:pPr>
            <a:endParaRPr lang="en-US" sz="2800" dirty="0"/>
          </a:p>
        </p:txBody>
      </p:sp>
    </p:spTree>
    <p:extLst>
      <p:ext uri="{BB962C8B-B14F-4D97-AF65-F5344CB8AC3E}">
        <p14:creationId xmlns:p14="http://schemas.microsoft.com/office/powerpoint/2010/main" val="222946798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par>
                          <p:cTn id="12" fill="hold">
                            <p:stCondLst>
                              <p:cond delay="4750"/>
                            </p:stCondLst>
                            <p:childTnLst>
                              <p:par>
                                <p:cTn id="13" presetID="10" presetClass="entr" presetSubtype="0" fill="hold" grpId="0" nodeType="afterEffect">
                                  <p:stCondLst>
                                    <p:cond delay="12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childTnLst>
                                </p:cTn>
                              </p:par>
                            </p:childTnLst>
                          </p:cTn>
                        </p:par>
                        <p:par>
                          <p:cTn id="16" fill="hold">
                            <p:stCondLst>
                              <p:cond delay="7750"/>
                            </p:stCondLst>
                            <p:childTnLst>
                              <p:par>
                                <p:cTn id="17" presetID="10" presetClass="entr" presetSubtype="0" fill="hold" grpId="0" nodeType="afterEffect">
                                  <p:stCondLst>
                                    <p:cond delay="125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75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125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175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9126</TotalTime>
  <Words>1035</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201</cp:revision>
  <cp:lastPrinted>2020-05-22T15:03:41Z</cp:lastPrinted>
  <dcterms:created xsi:type="dcterms:W3CDTF">2019-06-22T19:37:39Z</dcterms:created>
  <dcterms:modified xsi:type="dcterms:W3CDTF">2021-01-16T17:38:50Z</dcterms:modified>
</cp:coreProperties>
</file>